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7" r:id="rId12"/>
    <p:sldId id="268" r:id="rId13"/>
    <p:sldId id="269" r:id="rId14"/>
    <p:sldId id="283" r:id="rId15"/>
    <p:sldId id="273" r:id="rId16"/>
    <p:sldId id="270" r:id="rId17"/>
    <p:sldId id="272" r:id="rId18"/>
    <p:sldId id="271" r:id="rId19"/>
    <p:sldId id="274" r:id="rId20"/>
    <p:sldId id="275" r:id="rId21"/>
    <p:sldId id="276" r:id="rId22"/>
    <p:sldId id="279" r:id="rId23"/>
    <p:sldId id="278" r:id="rId24"/>
    <p:sldId id="277" r:id="rId25"/>
    <p:sldId id="282" r:id="rId26"/>
    <p:sldId id="281" r:id="rId27"/>
    <p:sldId id="264" r:id="rId2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705"/>
  </p:normalViewPr>
  <p:slideViewPr>
    <p:cSldViewPr>
      <p:cViewPr varScale="1">
        <p:scale>
          <a:sx n="62" d="100"/>
          <a:sy n="62" d="100"/>
        </p:scale>
        <p:origin x="648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120B4-4937-49BE-B9DF-506EA2CB370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BD058-2E9B-4E3A-BB23-171BD805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8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BD058-2E9B-4E3A-BB23-171BD8054C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6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BD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BD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BD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23950" y="4021137"/>
            <a:ext cx="190500" cy="18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38212" y="0"/>
            <a:ext cx="1335881" cy="2708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66775" y="4763"/>
            <a:ext cx="238125" cy="1089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9525"/>
            <a:ext cx="523874" cy="46624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61975" y="5480050"/>
            <a:ext cx="514351" cy="1373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95325" y="4763"/>
            <a:ext cx="385762" cy="17398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4881562"/>
            <a:ext cx="442912" cy="19573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595312" y="4763"/>
            <a:ext cx="814387" cy="4025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319212" y="4867275"/>
            <a:ext cx="978693" cy="1990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04825" y="9525"/>
            <a:ext cx="833437" cy="68341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524" y="0"/>
            <a:ext cx="1166018" cy="23669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3549650"/>
            <a:ext cx="219075" cy="660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481512"/>
            <a:ext cx="242887" cy="2362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23837" y="4867275"/>
            <a:ext cx="975518" cy="1990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372056" y="0"/>
            <a:ext cx="529431" cy="6270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531600" y="5551487"/>
            <a:ext cx="508000" cy="12969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631612" y="4763"/>
            <a:ext cx="384175" cy="17256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1441112" y="4867275"/>
            <a:ext cx="384175" cy="1981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17998" y="860601"/>
            <a:ext cx="3556002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BD4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3297" y="1983013"/>
            <a:ext cx="9925405" cy="449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-dataport.org/open-access/fine-grained-balanced-cyberbullying-datase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8800" y="762000"/>
            <a:ext cx="9906000" cy="208095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 indent="-15240" algn="ctr">
              <a:lnSpc>
                <a:spcPct val="90000"/>
              </a:lnSpc>
              <a:spcBef>
                <a:spcPts val="675"/>
              </a:spcBef>
              <a:tabLst>
                <a:tab pos="2619375" algn="l"/>
              </a:tabLst>
            </a:pPr>
            <a:r>
              <a:rPr lang="en-US" sz="4800" b="1" spc="-10" dirty="0">
                <a:solidFill>
                  <a:srgbClr val="FFFFFF"/>
                </a:solidFill>
                <a:latin typeface="Arial"/>
                <a:cs typeface="Arial"/>
              </a:rPr>
              <a:t>DETECTING CYBERBULLYING THROUGH TWEETS AND NETWORK GRAPHS</a:t>
            </a:r>
            <a:endParaRPr lang="en-US" sz="4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0936" y="3894489"/>
            <a:ext cx="4479290" cy="1997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148700"/>
              </a:lnSpc>
              <a:spcBef>
                <a:spcPts val="100"/>
              </a:spcBef>
            </a:pPr>
            <a:r>
              <a:rPr sz="2900" b="1" spc="-10" dirty="0">
                <a:solidFill>
                  <a:srgbClr val="5BD4FF"/>
                </a:solidFill>
                <a:latin typeface="Arial"/>
                <a:cs typeface="Arial"/>
              </a:rPr>
              <a:t>YAMINI </a:t>
            </a:r>
            <a:r>
              <a:rPr sz="2900" b="1" spc="-5" dirty="0">
                <a:solidFill>
                  <a:srgbClr val="5BD4FF"/>
                </a:solidFill>
                <a:latin typeface="Arial"/>
                <a:cs typeface="Arial"/>
              </a:rPr>
              <a:t>RANGANATHAN  RACHEL PORTER  </a:t>
            </a:r>
            <a:r>
              <a:rPr sz="2900" b="1" spc="-10" dirty="0">
                <a:solidFill>
                  <a:srgbClr val="5BD4FF"/>
                </a:solidFill>
                <a:latin typeface="Arial"/>
                <a:cs typeface="Arial"/>
              </a:rPr>
              <a:t>YASHPREET</a:t>
            </a:r>
            <a:r>
              <a:rPr sz="2900" b="1" spc="-100" dirty="0">
                <a:solidFill>
                  <a:srgbClr val="5BD4FF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5BD4FF"/>
                </a:solidFill>
                <a:latin typeface="Arial"/>
                <a:cs typeface="Arial"/>
              </a:rPr>
              <a:t>MALHOTRA</a:t>
            </a:r>
            <a:endParaRPr sz="2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685800"/>
            <a:ext cx="4978402" cy="1107996"/>
          </a:xfrm>
        </p:spPr>
        <p:txBody>
          <a:bodyPr/>
          <a:lstStyle/>
          <a:p>
            <a:r>
              <a:rPr lang="en-US" dirty="0"/>
              <a:t>Tweet Length Analysis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6E89D9-96E4-58FB-8905-55C56DC2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85" y="1981200"/>
            <a:ext cx="10722429" cy="329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1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8382000" cy="1107996"/>
          </a:xfrm>
        </p:spPr>
        <p:txBody>
          <a:bodyPr/>
          <a:lstStyle/>
          <a:p>
            <a:r>
              <a:rPr lang="en-US" dirty="0"/>
              <a:t>Naïve Bayes baseline model: As a simple baseline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01644-BCF0-30E8-F48C-E100F4945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991" y="1937657"/>
            <a:ext cx="5402809" cy="332398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Create a bag of words using Count Vectorizer.</a:t>
            </a:r>
          </a:p>
          <a:p>
            <a:pPr marL="514350" indent="-514350">
              <a:buAutoNum type="arabicPeriod"/>
            </a:pPr>
            <a:r>
              <a:rPr lang="en-US" dirty="0"/>
              <a:t>Instantiate the Naïve Bayes mode.</a:t>
            </a:r>
          </a:p>
          <a:p>
            <a:pPr marL="514350" indent="-514350">
              <a:buAutoNum type="arabicPeriod"/>
            </a:pPr>
            <a:r>
              <a:rPr lang="en-US" dirty="0"/>
              <a:t>Construct the classification report for naïve bayes.</a:t>
            </a:r>
          </a:p>
          <a:p>
            <a:pPr marL="514350" indent="-514350">
              <a:buAutoNum type="arabicPeriod"/>
            </a:pPr>
            <a:r>
              <a:rPr lang="en-US" dirty="0"/>
              <a:t>Construct the confusion matrix for the same.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2DEB3E-D618-824D-800C-CE9EB9B2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67" y="1901371"/>
            <a:ext cx="4869543" cy="486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392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8382000" cy="553998"/>
          </a:xfrm>
        </p:spPr>
        <p:txBody>
          <a:bodyPr/>
          <a:lstStyle/>
          <a:p>
            <a:r>
              <a:rPr lang="en-US" dirty="0"/>
              <a:t>Custom Bidirectional LSTM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01644-BCF0-30E8-F48C-E100F4945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68105"/>
            <a:ext cx="10972800" cy="2492990"/>
          </a:xfrm>
        </p:spPr>
        <p:txBody>
          <a:bodyPr/>
          <a:lstStyle/>
          <a:p>
            <a:r>
              <a:rPr lang="en-US" dirty="0"/>
              <a:t>Extract top 20 most common words from the vocabulary dictionary we created with the tokenizer.</a:t>
            </a:r>
          </a:p>
          <a:p>
            <a:r>
              <a:rPr lang="en-US" dirty="0"/>
              <a:t>Word Embedding by Word2Vec: create a word embedding matrix using the original text tweets and the pre-trained model Word2Vec. First we create a list of words from the X train vector created before.</a:t>
            </a:r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E17E34D-77C5-EC2F-76C1-0F7CF9CF4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9300095" cy="30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052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8382000" cy="553998"/>
          </a:xfrm>
        </p:spPr>
        <p:txBody>
          <a:bodyPr/>
          <a:lstStyle/>
          <a:p>
            <a:r>
              <a:rPr lang="en-US" dirty="0"/>
              <a:t>LSTM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01644-BCF0-30E8-F48C-E100F4945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43000"/>
            <a:ext cx="10972800" cy="1661993"/>
          </a:xfrm>
        </p:spPr>
        <p:txBody>
          <a:bodyPr/>
          <a:lstStyle/>
          <a:p>
            <a:r>
              <a:rPr lang="en-US" dirty="0"/>
              <a:t>We are dealing with a multiclass classification of 5 classes. </a:t>
            </a:r>
          </a:p>
          <a:p>
            <a:r>
              <a:rPr lang="en-US" dirty="0"/>
              <a:t>We train the LSTM with 5 epochs and then we test the LSTM to create a confusion matrix 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77A48ED-8DE8-72CD-87C1-4F317336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75" y="2590800"/>
            <a:ext cx="3417849" cy="34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54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8382000" cy="553998"/>
          </a:xfrm>
        </p:spPr>
        <p:txBody>
          <a:bodyPr/>
          <a:lstStyle/>
          <a:p>
            <a:r>
              <a:rPr lang="en-US" dirty="0"/>
              <a:t>BERT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01644-BCF0-30E8-F48C-E100F4945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43000"/>
            <a:ext cx="10972800" cy="290848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Load a pre trained BERT model from the Hugging Face library and fine tune it for our classification task.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Split the dataset into train – validation and test data split. Also, download the pretrained model of BERT TOKENIZER.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 the BERT model for 2 epochs since each epochs is time consuming. And further predict the classification report and construct a confusion matrix. 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EB3D6B-0F42-8813-0356-841793167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3762729"/>
            <a:ext cx="2819400" cy="27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3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0" y="228600"/>
            <a:ext cx="10363200" cy="1107996"/>
          </a:xfrm>
        </p:spPr>
        <p:txBody>
          <a:bodyPr/>
          <a:lstStyle/>
          <a:p>
            <a:pPr algn="ctr"/>
            <a:r>
              <a:rPr lang="en-US" dirty="0"/>
              <a:t>Cyberbullying Tweets Bar Graphs for Different Categories </a:t>
            </a:r>
          </a:p>
        </p:txBody>
      </p:sp>
      <p:pic>
        <p:nvPicPr>
          <p:cNvPr id="5" name="Picture 4" descr="Bar chart&#10;&#10;Description automatically generated">
            <a:extLst>
              <a:ext uri="{FF2B5EF4-FFF2-40B4-BE49-F238E27FC236}">
                <a16:creationId xmlns:a16="http://schemas.microsoft.com/office/drawing/2014/main" id="{E36983BA-153E-711C-8A88-8C86176BB7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1405637"/>
            <a:ext cx="6934200" cy="2669852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77A71EAF-4B9D-A1C8-D98D-74827013C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74" y="4156517"/>
            <a:ext cx="6934200" cy="25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98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 chart&#10;&#10;Description automatically generated with low confidence">
            <a:extLst>
              <a:ext uri="{FF2B5EF4-FFF2-40B4-BE49-F238E27FC236}">
                <a16:creationId xmlns:a16="http://schemas.microsoft.com/office/drawing/2014/main" id="{D78D46CF-A0AC-8BAD-7E1A-9A916147D4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24" y="4061945"/>
            <a:ext cx="7367588" cy="2721463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EB5A3348-D0F7-9CB8-CBAF-0D678F0625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11" y="1435323"/>
            <a:ext cx="7292390" cy="27089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CF09B9-A013-E775-C345-A6E4AD0D0FCA}"/>
              </a:ext>
            </a:extLst>
          </p:cNvPr>
          <p:cNvSpPr txBox="1">
            <a:spLocks/>
          </p:cNvSpPr>
          <p:nvPr/>
        </p:nvSpPr>
        <p:spPr>
          <a:xfrm>
            <a:off x="1231106" y="298268"/>
            <a:ext cx="10363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BD4FF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kern="0" dirty="0"/>
              <a:t>Cyberbullying Tweets Bar Graphs for Different Categories </a:t>
            </a:r>
          </a:p>
        </p:txBody>
      </p:sp>
    </p:spTree>
    <p:extLst>
      <p:ext uri="{BB962C8B-B14F-4D97-AF65-F5344CB8AC3E}">
        <p14:creationId xmlns:p14="http://schemas.microsoft.com/office/powerpoint/2010/main" val="317766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B661E8C0-02C9-3874-2822-8DF9D4B768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95" y="2133600"/>
            <a:ext cx="8023005" cy="29297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52FC592-A076-AD9B-E514-C72378576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60425"/>
            <a:ext cx="10439400" cy="574675"/>
          </a:xfrm>
        </p:spPr>
        <p:txBody>
          <a:bodyPr/>
          <a:lstStyle/>
          <a:p>
            <a:pPr algn="ctr"/>
            <a:r>
              <a:rPr lang="en-US" dirty="0"/>
              <a:t>Cyberbullying Tweets Bar Graphs for Different Categories </a:t>
            </a:r>
          </a:p>
        </p:txBody>
      </p:sp>
    </p:spTree>
    <p:extLst>
      <p:ext uri="{BB962C8B-B14F-4D97-AF65-F5344CB8AC3E}">
        <p14:creationId xmlns:p14="http://schemas.microsoft.com/office/powerpoint/2010/main" val="257249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9982200" cy="553998"/>
          </a:xfrm>
        </p:spPr>
        <p:txBody>
          <a:bodyPr/>
          <a:lstStyle/>
          <a:p>
            <a:pPr algn="ctr"/>
            <a:r>
              <a:rPr lang="en-US" dirty="0"/>
              <a:t>Parallel Coordinate Graph</a:t>
            </a:r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D944D8ED-E375-5BB3-28E2-EA56C23F9E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295400"/>
            <a:ext cx="9982200" cy="48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6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941" y="381000"/>
            <a:ext cx="9982200" cy="553998"/>
          </a:xfrm>
        </p:spPr>
        <p:txBody>
          <a:bodyPr/>
          <a:lstStyle/>
          <a:p>
            <a:pPr algn="ctr"/>
            <a:r>
              <a:rPr lang="en-US" dirty="0"/>
              <a:t>Network Analysis Graphs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171FD9C9-DBE3-A8D6-80C2-4242C450C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2" y="1252137"/>
            <a:ext cx="5836478" cy="511175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F7044C-1091-874D-378A-2E8AF466C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252136"/>
            <a:ext cx="5774741" cy="51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6931" y="577303"/>
            <a:ext cx="5198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PROJECT</a:t>
            </a:r>
            <a:r>
              <a:rPr spc="-95" dirty="0"/>
              <a:t> </a:t>
            </a:r>
            <a:r>
              <a:rPr spc="-5" dirty="0"/>
              <a:t>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858006"/>
            <a:ext cx="9665970" cy="280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48260" indent="-228600">
              <a:lnSpc>
                <a:spcPct val="120000"/>
              </a:lnSpc>
              <a:spcBef>
                <a:spcPts val="100"/>
              </a:spcBef>
              <a:buSzPct val="125862"/>
              <a:buChar char="•"/>
              <a:tabLst>
                <a:tab pos="241300" algn="l"/>
              </a:tabLst>
            </a:pP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sz="2900" b="1" dirty="0">
                <a:solidFill>
                  <a:srgbClr val="FFFFFF"/>
                </a:solidFill>
                <a:latin typeface="Arial"/>
                <a:cs typeface="Arial"/>
              </a:rPr>
              <a:t>a model </a:t>
            </a: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900" b="1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automatically </a:t>
            </a:r>
            <a:r>
              <a:rPr sz="2900" b="1" dirty="0">
                <a:solidFill>
                  <a:srgbClr val="FFFFFF"/>
                </a:solidFill>
                <a:latin typeface="Arial"/>
                <a:cs typeface="Arial"/>
              </a:rPr>
              <a:t>successfully </a:t>
            </a: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detect  instances of bullying</a:t>
            </a:r>
            <a:r>
              <a:rPr sz="29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tweets</a:t>
            </a:r>
            <a:endParaRPr sz="2900" b="1" dirty="0">
              <a:latin typeface="Arial"/>
              <a:cs typeface="Arial"/>
            </a:endParaRPr>
          </a:p>
          <a:p>
            <a:pPr marL="241300" marR="5080" indent="-228600">
              <a:lnSpc>
                <a:spcPct val="120000"/>
              </a:lnSpc>
              <a:spcBef>
                <a:spcPts val="1000"/>
              </a:spcBef>
              <a:buSzPct val="125862"/>
              <a:buFont typeface="Arial"/>
              <a:buChar char="•"/>
              <a:tabLst>
                <a:tab pos="241300" algn="l"/>
              </a:tabLst>
            </a:pPr>
            <a:r>
              <a:rPr sz="2900" b="1" spc="-10" dirty="0">
                <a:solidFill>
                  <a:srgbClr val="FFFFFF"/>
                </a:solidFill>
                <a:latin typeface="Arial"/>
                <a:cs typeface="Arial"/>
              </a:rPr>
              <a:t>Explore </a:t>
            </a:r>
            <a:r>
              <a:rPr sz="290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possibility of an increase in cyberbullying  incidents due </a:t>
            </a:r>
            <a:r>
              <a:rPr sz="2900" b="1" dirty="0">
                <a:solidFill>
                  <a:srgbClr val="FFFFFF"/>
                </a:solidFill>
                <a:latin typeface="Arial"/>
                <a:cs typeface="Arial"/>
              </a:rPr>
              <a:t>to the </a:t>
            </a: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pandemic and high social media  usage</a:t>
            </a:r>
            <a:endParaRPr sz="2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9982200" cy="553998"/>
          </a:xfrm>
        </p:spPr>
        <p:txBody>
          <a:bodyPr/>
          <a:lstStyle/>
          <a:p>
            <a:pPr algn="ctr"/>
            <a:r>
              <a:rPr lang="en-US" dirty="0"/>
              <a:t>Network Analysis Graphs</a:t>
            </a:r>
          </a:p>
        </p:txBody>
      </p: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222A3F77-41D3-F0EC-3346-2D75495DE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4"/>
          <a:stretch/>
        </p:blipFill>
        <p:spPr>
          <a:xfrm>
            <a:off x="184676" y="1247373"/>
            <a:ext cx="5758925" cy="5111751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C3DFB280-5F4A-33FC-BE7B-8AD27F6B0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247373"/>
            <a:ext cx="5233875" cy="51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92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9982200" cy="553998"/>
          </a:xfrm>
        </p:spPr>
        <p:txBody>
          <a:bodyPr/>
          <a:lstStyle/>
          <a:p>
            <a:pPr algn="ctr"/>
            <a:r>
              <a:rPr lang="en-US" dirty="0"/>
              <a:t>Network Analysis Graphs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9B7A62E-17E0-377F-C87B-B748B4A3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3225"/>
            <a:ext cx="544341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5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9982200" cy="1107996"/>
          </a:xfrm>
        </p:spPr>
        <p:txBody>
          <a:bodyPr/>
          <a:lstStyle/>
          <a:p>
            <a:r>
              <a:rPr lang="en-US" dirty="0"/>
              <a:t>Plotting Bar Graphs to represent degree of each node in each category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FC95376-956B-EA6D-DD3B-EB2675CC3D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06" y="1828800"/>
            <a:ext cx="9002588" cy="35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9982200" cy="1107996"/>
          </a:xfrm>
        </p:spPr>
        <p:txBody>
          <a:bodyPr/>
          <a:lstStyle/>
          <a:p>
            <a:r>
              <a:rPr lang="en-US" dirty="0"/>
              <a:t>Plotting Bar Graphs to represent degree of each node in each category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A477DE-0697-7C04-5072-952D3AE2BB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81200"/>
            <a:ext cx="964749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9982200" cy="1107996"/>
          </a:xfrm>
        </p:spPr>
        <p:txBody>
          <a:bodyPr/>
          <a:lstStyle/>
          <a:p>
            <a:r>
              <a:rPr lang="en-US" dirty="0"/>
              <a:t>Plotting the degree of each node in each category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AEF06-D4F5-122E-09BB-6FF9B0C5B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981200"/>
            <a:ext cx="9677400" cy="38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17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9982200" cy="1107996"/>
          </a:xfrm>
        </p:spPr>
        <p:txBody>
          <a:bodyPr/>
          <a:lstStyle/>
          <a:p>
            <a:r>
              <a:rPr lang="en-US" dirty="0"/>
              <a:t>Plotting Bar Graphs to represent degree of each node in each category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EDE644B-7622-2A7A-BD04-45BDBC7E0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83" y="1905000"/>
            <a:ext cx="1007806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61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0775"/>
            <a:ext cx="9982200" cy="1107996"/>
          </a:xfrm>
        </p:spPr>
        <p:txBody>
          <a:bodyPr/>
          <a:lstStyle/>
          <a:p>
            <a:r>
              <a:rPr lang="en-US" dirty="0"/>
              <a:t>Plotting Bar Graphs to represent degree of each node in each category</a:t>
            </a: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4B17F8A-9B48-D1CB-D2F1-FB5F718D3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10531701" cy="41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1830" y="350391"/>
            <a:ext cx="8072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REFERENCES </a:t>
            </a:r>
            <a:r>
              <a:rPr dirty="0"/>
              <a:t>&amp; </a:t>
            </a:r>
            <a:r>
              <a:rPr spc="-5" dirty="0"/>
              <a:t>RELEVANT</a:t>
            </a:r>
            <a:r>
              <a:rPr spc="-9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087870"/>
            <a:ext cx="9635490" cy="565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9870" indent="-228600">
              <a:lnSpc>
                <a:spcPct val="120000"/>
              </a:lnSpc>
              <a:spcBef>
                <a:spcPts val="100"/>
              </a:spcBef>
              <a:buSzPct val="12750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Pereraa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Fernandob, 2020, Accurate Cyberbullying Detection and Prevention on  Social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Media,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CENTERIS</a:t>
            </a:r>
            <a:endParaRPr sz="2000" dirty="0">
              <a:latin typeface="Arial"/>
              <a:cs typeface="Arial"/>
            </a:endParaRPr>
          </a:p>
          <a:p>
            <a:pPr marL="241300" marR="41275" indent="-228600">
              <a:lnSpc>
                <a:spcPct val="120000"/>
              </a:lnSpc>
              <a:spcBef>
                <a:spcPts val="1000"/>
              </a:spcBef>
              <a:buSzPct val="12750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Van Hee, C.,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Jacobs,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G., Emmery, C., Desmet, B., Lefever, E., Verhoeven, B., De  Pauw, G., Daelemans, W.,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Hoste, V.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(2018).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Automatic detection of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cyberbullying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social media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text. PloS one, 13(10),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e0203794</a:t>
            </a:r>
            <a:endParaRPr sz="2000" dirty="0">
              <a:latin typeface="Arial"/>
              <a:cs typeface="Arial"/>
            </a:endParaRPr>
          </a:p>
          <a:p>
            <a:pPr marL="241300" marR="229235" indent="-228600">
              <a:lnSpc>
                <a:spcPct val="120000"/>
              </a:lnSpc>
              <a:spcBef>
                <a:spcPts val="1000"/>
              </a:spcBef>
              <a:buSzPct val="12750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Lepe-Faúndez,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M.;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Segura-Navarrete, A.; Vidal-Castro, C.;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Martínez-Araneda,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C.;  Rubio-Manzano, C. Detecting Aggressiveness in Tweets: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Hybrid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for  Detecting Cyberbullying in the Spanish Language. Appl. Sci. 2021, 11,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10706</a:t>
            </a:r>
            <a:endParaRPr sz="2000" dirty="0">
              <a:latin typeface="Arial"/>
              <a:cs typeface="Arial"/>
            </a:endParaRPr>
          </a:p>
          <a:p>
            <a:pPr marL="241300" marR="5080" indent="-228600">
              <a:lnSpc>
                <a:spcPct val="121500"/>
              </a:lnSpc>
              <a:spcBef>
                <a:spcPts val="925"/>
              </a:spcBef>
              <a:buClr>
                <a:srgbClr val="FFFFFF"/>
              </a:buClr>
              <a:buSzPct val="127500"/>
              <a:buFont typeface="Arial"/>
              <a:buChar char="•"/>
              <a:tabLst>
                <a:tab pos="311150" algn="l"/>
                <a:tab pos="311785" algn="l"/>
              </a:tabLst>
            </a:pPr>
            <a:r>
              <a:rPr dirty="0"/>
              <a:t>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Alotaibi,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M.;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Alotaibi, B.; Razaque, A.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 Multichannel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Deep Learning Framework for  Cyberbullying Detection on Social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Media.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Electronics 2021, 10,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2664</a:t>
            </a:r>
            <a:endParaRPr sz="2000" dirty="0">
              <a:latin typeface="Arial"/>
              <a:cs typeface="Arial"/>
            </a:endParaRPr>
          </a:p>
          <a:p>
            <a:pPr marL="241300" marR="76200" indent="-228600">
              <a:lnSpc>
                <a:spcPct val="120000"/>
              </a:lnSpc>
              <a:spcBef>
                <a:spcPts val="1000"/>
              </a:spcBef>
              <a:buSzPct val="127500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J.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Wang, K. Fu, C.T. Lu,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“SOSNet: A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Graph Convolutional Network Approach to  Fine-Grained Cyberbullying Detection,” Proceedings of the 2020 IEEE International  Conference on Big Data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(IEEE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BigData 2020), pp. 1699-1708, December 10-13,  2020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40" y="0"/>
            <a:ext cx="70567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494949"/>
                </a:solidFill>
                <a:latin typeface="Carlito"/>
                <a:cs typeface="Carlito"/>
              </a:rPr>
              <a:t>Alotaibi, M.; Alotaibi, B.; Razaque, A. </a:t>
            </a:r>
            <a:r>
              <a:rPr sz="900" dirty="0">
                <a:solidFill>
                  <a:srgbClr val="494949"/>
                </a:solidFill>
                <a:latin typeface="Carlito"/>
                <a:cs typeface="Carlito"/>
              </a:rPr>
              <a:t>A </a:t>
            </a:r>
            <a:r>
              <a:rPr sz="900" spc="-5" dirty="0">
                <a:solidFill>
                  <a:srgbClr val="494949"/>
                </a:solidFill>
                <a:latin typeface="Carlito"/>
                <a:cs typeface="Carlito"/>
              </a:rPr>
              <a:t>Multichannel Deep Learning Framework for Cyberbullying Detection on Social Media. Electronics 2021, 10,</a:t>
            </a:r>
            <a:r>
              <a:rPr sz="900" spc="-15" dirty="0">
                <a:solidFill>
                  <a:srgbClr val="494949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494949"/>
                </a:solidFill>
                <a:latin typeface="Carlito"/>
                <a:cs typeface="Carlito"/>
              </a:rPr>
              <a:t>2664.</a:t>
            </a:r>
            <a:endParaRPr sz="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1531" y="577303"/>
            <a:ext cx="5245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STATEMENT </a:t>
            </a:r>
            <a:r>
              <a:rPr spc="-5" dirty="0"/>
              <a:t>OF</a:t>
            </a:r>
            <a:r>
              <a:rPr spc="-100" dirty="0"/>
              <a:t> </a:t>
            </a:r>
            <a:r>
              <a:rPr spc="-5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354208"/>
            <a:ext cx="9679305" cy="467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0955" indent="-228600">
              <a:lnSpc>
                <a:spcPct val="110000"/>
              </a:lnSpc>
              <a:spcBef>
                <a:spcPts val="100"/>
              </a:spcBef>
              <a:buSzPct val="125925"/>
              <a:buChar char="•"/>
              <a:tabLst>
                <a:tab pos="241300" algn="l"/>
              </a:tabLst>
            </a:pP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Model capable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of automatically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recognizing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harassing 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comments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social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platforms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create a safer spaces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27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for  earlier and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successful reporting/detection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cyberbullying 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attempts is of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importance to targets of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cyberbullying– 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particularly adolescents’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mental</a:t>
            </a:r>
            <a:r>
              <a:rPr sz="27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well-being</a:t>
            </a:r>
            <a:endParaRPr sz="2700" dirty="0">
              <a:latin typeface="Arial"/>
              <a:cs typeface="Arial"/>
            </a:endParaRPr>
          </a:p>
          <a:p>
            <a:pPr marL="241300" marR="5080" indent="-228600">
              <a:lnSpc>
                <a:spcPct val="110000"/>
              </a:lnSpc>
              <a:spcBef>
                <a:spcPts val="1000"/>
              </a:spcBef>
              <a:buSzPct val="125925"/>
              <a:buChar char="•"/>
              <a:tabLst>
                <a:tab pos="241300" algn="l"/>
              </a:tabLst>
            </a:pP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By building an algorithm that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analyze Tweets exhibiting  themes of bullying, it will be possible for individuals, parents, 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caregivers,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medical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professionals to analyze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social media 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posts for linguistic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clues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signal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deteriorating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mental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health  far before traditional</a:t>
            </a:r>
            <a:r>
              <a:rPr sz="2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approaches</a:t>
            </a:r>
            <a:endParaRPr sz="2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3430" y="169345"/>
            <a:ext cx="7865745" cy="107442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320800" marR="5080" indent="-1308100">
              <a:lnSpc>
                <a:spcPts val="3940"/>
              </a:lnSpc>
              <a:spcBef>
                <a:spcPts val="545"/>
              </a:spcBef>
            </a:pPr>
            <a:r>
              <a:rPr spc="-10" dirty="0"/>
              <a:t>SOCIAL </a:t>
            </a:r>
            <a:r>
              <a:rPr spc="-5" dirty="0"/>
              <a:t>MEDIA </a:t>
            </a:r>
            <a:r>
              <a:rPr dirty="0"/>
              <a:t>&amp;</a:t>
            </a:r>
            <a:r>
              <a:rPr spc="-95" dirty="0"/>
              <a:t> </a:t>
            </a:r>
            <a:r>
              <a:rPr spc="-5" dirty="0"/>
              <a:t>CYBERBULLYING  IN US DURING</a:t>
            </a:r>
            <a:r>
              <a:rPr spc="-35" dirty="0"/>
              <a:t> </a:t>
            </a:r>
            <a:r>
              <a:rPr spc="-5" dirty="0"/>
              <a:t>COVID19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383" y="1489297"/>
            <a:ext cx="10815955" cy="4368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951230" indent="-228600">
              <a:lnSpc>
                <a:spcPct val="120000"/>
              </a:lnSpc>
              <a:spcBef>
                <a:spcPts val="100"/>
              </a:spcBef>
              <a:buSzPct val="127083"/>
              <a:buChar char="•"/>
              <a:tabLst>
                <a:tab pos="241300" algn="l"/>
              </a:tabLst>
            </a:pP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20% increase in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social media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usage has also been observed during the 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covid19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pandemic</a:t>
            </a:r>
            <a:endParaRPr sz="2100" dirty="0">
              <a:latin typeface="Arial"/>
              <a:cs typeface="Arial"/>
            </a:endParaRPr>
          </a:p>
          <a:p>
            <a:pPr marL="241300" marR="698500" indent="-228600">
              <a:lnSpc>
                <a:spcPct val="120000"/>
              </a:lnSpc>
              <a:spcBef>
                <a:spcPts val="1000"/>
              </a:spcBef>
              <a:buSzPct val="127083"/>
              <a:buChar char="•"/>
              <a:tabLst>
                <a:tab pos="241300" algn="l"/>
              </a:tabLst>
            </a:pP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Pew Research Center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studies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indicate that 72% of people now use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social  media -Facebook,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Twitter, Snapchat, YouTube, and</a:t>
            </a:r>
            <a:r>
              <a:rPr sz="2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Instagram</a:t>
            </a:r>
            <a:endParaRPr sz="2100" dirty="0">
              <a:latin typeface="Arial"/>
              <a:cs typeface="Arial"/>
            </a:endParaRPr>
          </a:p>
          <a:p>
            <a:pPr marL="241300" marR="1035685" indent="-228600">
              <a:lnSpc>
                <a:spcPct val="120000"/>
              </a:lnSpc>
              <a:spcBef>
                <a:spcPts val="1000"/>
              </a:spcBef>
              <a:buSzPct val="127083"/>
              <a:buChar char="•"/>
              <a:tabLst>
                <a:tab pos="241300" algn="l"/>
              </a:tabLst>
            </a:pP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As of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January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2020, 44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%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of all internet users have experienced online  harassment</a:t>
            </a:r>
            <a:endParaRPr sz="2100" dirty="0">
              <a:latin typeface="Arial"/>
              <a:cs typeface="Arial"/>
            </a:endParaRPr>
          </a:p>
          <a:p>
            <a:pPr marL="241300" marR="5080" indent="-228600">
              <a:lnSpc>
                <a:spcPct val="120000"/>
              </a:lnSpc>
              <a:spcBef>
                <a:spcPts val="1000"/>
              </a:spcBef>
              <a:buSzPct val="127083"/>
              <a:buChar char="•"/>
              <a:tabLst>
                <a:tab pos="241300" algn="l"/>
              </a:tabLst>
            </a:pP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In April 2021 an AI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company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dedicated to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monitoring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hate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speech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online noted 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70% increase in the amount of hate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speech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among teens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&amp; children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in  online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chats</a:t>
            </a:r>
            <a:endParaRPr sz="2100" dirty="0">
              <a:latin typeface="Arial"/>
              <a:cs typeface="Arial"/>
            </a:endParaRPr>
          </a:p>
          <a:p>
            <a:pPr marL="241300" marR="958215" indent="-228600">
              <a:lnSpc>
                <a:spcPct val="120000"/>
              </a:lnSpc>
              <a:spcBef>
                <a:spcPts val="1000"/>
              </a:spcBef>
              <a:buSzPct val="127083"/>
              <a:buChar char="•"/>
              <a:tabLst>
                <a:tab pos="241300" algn="l"/>
              </a:tabLst>
            </a:pP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Bullying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victims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six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times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likely to be diagnosed with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 serious 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illness, or develop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mental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health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issues</a:t>
            </a:r>
            <a:endParaRPr sz="2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7630" y="175723"/>
            <a:ext cx="922909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51100" marR="5080" indent="-2438400">
              <a:lnSpc>
                <a:spcPts val="3890"/>
              </a:lnSpc>
              <a:spcBef>
                <a:spcPts val="585"/>
              </a:spcBef>
            </a:pPr>
            <a:r>
              <a:rPr spc="-5" dirty="0"/>
              <a:t>REVIEW OF </a:t>
            </a:r>
            <a:r>
              <a:rPr spc="-10" dirty="0"/>
              <a:t>THE STATE </a:t>
            </a:r>
            <a:r>
              <a:rPr spc="-5" dirty="0"/>
              <a:t>OF </a:t>
            </a:r>
            <a:r>
              <a:rPr spc="-10" dirty="0"/>
              <a:t>THE </a:t>
            </a:r>
            <a:r>
              <a:rPr spc="-5" dirty="0"/>
              <a:t>ART AND  RELEVANT</a:t>
            </a:r>
            <a:r>
              <a:rPr spc="-10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3627" y="1267727"/>
            <a:ext cx="10609580" cy="565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57505" indent="-228600">
              <a:lnSpc>
                <a:spcPct val="120000"/>
              </a:lnSpc>
              <a:spcBef>
                <a:spcPts val="100"/>
              </a:spcBef>
              <a:buSzPct val="12750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NLP techniques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&amp; supervised machine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learning was used to detect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cyberbullying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by not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considering sarcastic content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cyberbullying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but by identifying the themes or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categories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associated with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cyberbullying (Pereraa &amp;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Fernandob,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2020)</a:t>
            </a:r>
            <a:endParaRPr sz="2000">
              <a:latin typeface="Arial"/>
              <a:cs typeface="Arial"/>
            </a:endParaRPr>
          </a:p>
          <a:p>
            <a:pPr marL="241300" marR="575310" indent="-228600">
              <a:lnSpc>
                <a:spcPct val="120000"/>
              </a:lnSpc>
              <a:spcBef>
                <a:spcPts val="1000"/>
              </a:spcBef>
              <a:buSzPct val="12750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Automatic detection of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cyberbullying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social media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text by identifying different types of  bullying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(Van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Hee et al,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2018)</a:t>
            </a:r>
            <a:endParaRPr sz="2000">
              <a:latin typeface="Arial"/>
              <a:cs typeface="Arial"/>
            </a:endParaRPr>
          </a:p>
          <a:p>
            <a:pPr marL="241300" marR="334010" indent="-228600">
              <a:lnSpc>
                <a:spcPct val="120000"/>
              </a:lnSpc>
              <a:spcBef>
                <a:spcPts val="1000"/>
              </a:spcBef>
              <a:buSzPct val="127500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Hybrid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for Detecting Cyberbullying in the Spanish Language by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creating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different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models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combine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the Lexicons and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ML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approach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(Lepe-Faúndez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et al,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2021)</a:t>
            </a:r>
            <a:endParaRPr sz="2000">
              <a:latin typeface="Arial"/>
              <a:cs typeface="Arial"/>
            </a:endParaRPr>
          </a:p>
          <a:p>
            <a:pPr marL="241300" marR="25400" indent="-228600">
              <a:lnSpc>
                <a:spcPct val="120000"/>
              </a:lnSpc>
              <a:spcBef>
                <a:spcPts val="1000"/>
              </a:spcBef>
              <a:buSzPct val="127500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 Multichannel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Deep Learning Framework for Cyberbullying Detection on Social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Media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uses  the bidirectional gated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recurrent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unit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(BiGRU),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transformer block, and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convolutional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neural  network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(CNN),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classify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Twitter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comments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into two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categories: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aggressive and not  aggressive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(Munif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Alotaibi et al.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2021)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ct val="120000"/>
              </a:lnSpc>
              <a:spcBef>
                <a:spcPts val="1000"/>
              </a:spcBef>
              <a:buSzPct val="12750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SOSNet: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Graph Convolutional Network Approach to Fine-Grained Cyberbullying Detection  focuses on the ability to discern what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specific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quality of the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victim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cyberbully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is attacking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(Wang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et al,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2020)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9631" y="155944"/>
            <a:ext cx="2641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130" y="619241"/>
            <a:ext cx="9349740" cy="5530488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50"/>
              </a:spcBef>
              <a:buSzPct val="126086"/>
              <a:buFont typeface="Arial"/>
              <a:buChar char="•"/>
              <a:tabLst>
                <a:tab pos="241300" algn="l"/>
              </a:tabLst>
            </a:pPr>
            <a:r>
              <a:rPr sz="2000" b="1" spc="-10" dirty="0">
                <a:solidFill>
                  <a:srgbClr val="5BD4FF"/>
                </a:solidFill>
                <a:latin typeface="Arial"/>
                <a:cs typeface="Arial"/>
              </a:rPr>
              <a:t>Dataset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FINE-GRAINED BALANCED CYBERBULLYING</a:t>
            </a:r>
            <a:r>
              <a:rPr sz="2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2000" dirty="0">
              <a:latin typeface="Arial"/>
              <a:cs typeface="Arial"/>
            </a:endParaRPr>
          </a:p>
          <a:p>
            <a:pPr marL="12700" marR="142875">
              <a:lnSpc>
                <a:spcPct val="120000"/>
              </a:lnSpc>
              <a:spcBef>
                <a:spcPts val="1000"/>
              </a:spcBef>
            </a:pPr>
            <a:r>
              <a:rPr sz="2000" b="1" u="heavy" spc="-5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https://ieee-dataport.org/open-access/fine-grained-balanced- </a:t>
            </a:r>
            <a:r>
              <a:rPr sz="2000" b="1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b="1" u="heavy" spc="-5" dirty="0">
                <a:solidFill>
                  <a:schemeClr val="bg1"/>
                </a:solidFill>
                <a:uFill>
                  <a:solidFill>
                    <a:srgbClr val="5BD4FF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cyberbullying-dataset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41300" marR="5080" indent="-228600">
              <a:lnSpc>
                <a:spcPct val="120000"/>
              </a:lnSpc>
              <a:spcBef>
                <a:spcPts val="1000"/>
              </a:spcBef>
              <a:buSzPct val="126086"/>
              <a:buFont typeface="Arial"/>
              <a:buChar char="•"/>
              <a:tabLst>
                <a:tab pos="241300" algn="l"/>
              </a:tabLst>
            </a:pPr>
            <a:r>
              <a:rPr sz="2300" b="1" spc="-5" dirty="0">
                <a:solidFill>
                  <a:srgbClr val="5BD4FF"/>
                </a:solidFill>
                <a:latin typeface="Arial"/>
                <a:cs typeface="Arial"/>
              </a:rPr>
              <a:t>Methods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: The proposed approach is divided into four phases: 1) </a:t>
            </a: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re-  processing, 2) </a:t>
            </a: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eyword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trend analysis, 3) </a:t>
            </a: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ord embeddings for feature  extraction, and 4) </a:t>
            </a: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lassification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methods/models</a:t>
            </a:r>
            <a:r>
              <a:rPr lang="en-US" sz="2000" dirty="0">
                <a:solidFill>
                  <a:srgbClr val="FFFFFF"/>
                </a:solidFill>
                <a:latin typeface="Arial"/>
                <a:cs typeface="Arial"/>
              </a:rPr>
              <a:t> 5) Network graphs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550"/>
              </a:spcBef>
              <a:buSzPct val="126086"/>
              <a:buFont typeface="Arial"/>
              <a:buChar char="•"/>
              <a:tabLst>
                <a:tab pos="241300" algn="l"/>
              </a:tabLst>
            </a:pPr>
            <a:r>
              <a:rPr sz="2300" b="1" dirty="0">
                <a:solidFill>
                  <a:srgbClr val="5BD4FF"/>
                </a:solidFill>
                <a:latin typeface="Arial"/>
                <a:cs typeface="Arial"/>
              </a:rPr>
              <a:t>Models</a:t>
            </a:r>
            <a:endParaRPr sz="2300" dirty="0">
              <a:latin typeface="Arial"/>
              <a:cs typeface="Arial"/>
            </a:endParaRPr>
          </a:p>
          <a:p>
            <a:pPr marL="607695" indent="-595630">
              <a:lnSpc>
                <a:spcPct val="100000"/>
              </a:lnSpc>
              <a:spcBef>
                <a:spcPts val="910"/>
              </a:spcBef>
              <a:buClr>
                <a:srgbClr val="5BD4FF"/>
              </a:buClr>
              <a:buSzPct val="126086"/>
              <a:buFont typeface="Arial"/>
              <a:buAutoNum type="arabicPeriod"/>
              <a:tabLst>
                <a:tab pos="607695" algn="l"/>
                <a:tab pos="608330" algn="l"/>
              </a:tabLst>
            </a:pPr>
            <a:r>
              <a:rPr lang="en-US" sz="2000" b="1" spc="-5" dirty="0">
                <a:solidFill>
                  <a:srgbClr val="FFFFFF"/>
                </a:solidFill>
                <a:latin typeface="Arial"/>
                <a:cs typeface="Arial"/>
              </a:rPr>
              <a:t>Naïve Bayes</a:t>
            </a:r>
          </a:p>
          <a:p>
            <a:pPr marL="607695" indent="-595630">
              <a:lnSpc>
                <a:spcPct val="100000"/>
              </a:lnSpc>
              <a:spcBef>
                <a:spcPts val="910"/>
              </a:spcBef>
              <a:buClr>
                <a:srgbClr val="5BD4FF"/>
              </a:buClr>
              <a:buSzPct val="126086"/>
              <a:buFont typeface="Arial"/>
              <a:buAutoNum type="arabicPeriod"/>
              <a:tabLst>
                <a:tab pos="607695" algn="l"/>
                <a:tab pos="60833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Bidirectional LSTM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sentiment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endParaRPr lang="en-US" sz="20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607695" indent="-595630">
              <a:lnSpc>
                <a:spcPct val="100000"/>
              </a:lnSpc>
              <a:spcBef>
                <a:spcPts val="910"/>
              </a:spcBef>
              <a:buClr>
                <a:srgbClr val="5BD4FF"/>
              </a:buClr>
              <a:buSzPct val="126086"/>
              <a:buFont typeface="Arial"/>
              <a:buAutoNum type="arabicPeriod"/>
              <a:tabLst>
                <a:tab pos="607695" algn="l"/>
                <a:tab pos="608330" algn="l"/>
              </a:tabLst>
            </a:pPr>
            <a:r>
              <a:rPr sz="2000" dirty="0"/>
              <a:t>	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BERT Transformer: original BERT model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Hugging Face  library and additional Dense layers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perform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desired  classification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550"/>
              </a:spcBef>
              <a:buSzPct val="126086"/>
              <a:buFont typeface="Arial"/>
              <a:buChar char="•"/>
              <a:tabLst>
                <a:tab pos="241300" algn="l"/>
              </a:tabLst>
            </a:pPr>
            <a:r>
              <a:rPr sz="2300" b="1" spc="-10" dirty="0">
                <a:solidFill>
                  <a:srgbClr val="5BD4FF"/>
                </a:solidFill>
                <a:latin typeface="Arial"/>
                <a:cs typeface="Arial"/>
              </a:rPr>
              <a:t>Tools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Pytorch; Word2Vec for embeddings; GPU on Google</a:t>
            </a:r>
            <a:r>
              <a:rPr sz="23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Colab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801" y="860601"/>
            <a:ext cx="67475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EVALUATION</a:t>
            </a:r>
            <a:r>
              <a:rPr spc="-95" dirty="0"/>
              <a:t> </a:t>
            </a:r>
            <a:r>
              <a:rPr dirty="0"/>
              <a:t>METHODOLOGY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53085" marR="567055" indent="-228600">
              <a:lnSpc>
                <a:spcPct val="120800"/>
              </a:lnSpc>
              <a:spcBef>
                <a:spcPts val="125"/>
              </a:spcBef>
              <a:buClr>
                <a:srgbClr val="5BD4FF"/>
              </a:buClr>
              <a:buSzPct val="125925"/>
              <a:buFont typeface="Wingdings"/>
              <a:buChar char=""/>
              <a:tabLst>
                <a:tab pos="807720" algn="l"/>
              </a:tabLst>
            </a:pPr>
            <a:r>
              <a:rPr spc="-5" dirty="0"/>
              <a:t>Whether the </a:t>
            </a:r>
            <a:r>
              <a:rPr dirty="0"/>
              <a:t>models could </a:t>
            </a:r>
            <a:r>
              <a:rPr spc="-5" dirty="0"/>
              <a:t>automatically accurately  distinguish the bullying tweets and </a:t>
            </a:r>
            <a:r>
              <a:rPr dirty="0"/>
              <a:t>comparison </a:t>
            </a:r>
            <a:r>
              <a:rPr spc="-5" dirty="0"/>
              <a:t>before and  during</a:t>
            </a:r>
            <a:r>
              <a:rPr spc="-10" dirty="0"/>
              <a:t> </a:t>
            </a:r>
            <a:r>
              <a:rPr dirty="0"/>
              <a:t>covid</a:t>
            </a:r>
          </a:p>
          <a:p>
            <a:pPr marL="311785">
              <a:lnSpc>
                <a:spcPct val="100000"/>
              </a:lnSpc>
              <a:buClr>
                <a:srgbClr val="5BD4FF"/>
              </a:buClr>
              <a:buFont typeface="Wingdings"/>
              <a:buChar char=""/>
            </a:pPr>
            <a:endParaRPr sz="3000" dirty="0"/>
          </a:p>
          <a:p>
            <a:pPr marL="712470" indent="-388620">
              <a:lnSpc>
                <a:spcPct val="100000"/>
              </a:lnSpc>
              <a:spcBef>
                <a:spcPts val="2385"/>
              </a:spcBef>
              <a:buSzPct val="125925"/>
              <a:buFont typeface="Wingdings"/>
              <a:buChar char=""/>
              <a:tabLst>
                <a:tab pos="713740" algn="l"/>
              </a:tabLst>
            </a:pPr>
            <a:r>
              <a:rPr b="1" dirty="0">
                <a:solidFill>
                  <a:srgbClr val="5BD4FF"/>
                </a:solidFill>
                <a:latin typeface="Arial"/>
                <a:cs typeface="Arial"/>
              </a:rPr>
              <a:t>Metrics:</a:t>
            </a:r>
          </a:p>
          <a:p>
            <a:pPr marL="324485">
              <a:lnSpc>
                <a:spcPct val="100000"/>
              </a:lnSpc>
              <a:spcBef>
                <a:spcPts val="1505"/>
              </a:spcBef>
            </a:pPr>
            <a:r>
              <a:rPr b="1" spc="-5" dirty="0">
                <a:latin typeface="Arial"/>
                <a:cs typeface="Arial"/>
              </a:rPr>
              <a:t>Accuracy </a:t>
            </a:r>
            <a:r>
              <a:rPr b="1" dirty="0">
                <a:latin typeface="Arial"/>
                <a:cs typeface="Arial"/>
              </a:rPr>
              <a:t>&amp; </a:t>
            </a:r>
            <a:r>
              <a:rPr b="1" spc="-5" dirty="0">
                <a:latin typeface="Arial"/>
                <a:cs typeface="Arial"/>
              </a:rPr>
              <a:t>F1 score </a:t>
            </a:r>
            <a:r>
              <a:rPr b="1" dirty="0">
                <a:latin typeface="Arial"/>
                <a:cs typeface="Arial"/>
              </a:rPr>
              <a:t>for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prediction</a:t>
            </a:r>
          </a:p>
          <a:p>
            <a:pPr marL="324485" marR="5080">
              <a:lnSpc>
                <a:spcPct val="120000"/>
              </a:lnSpc>
              <a:spcBef>
                <a:spcPts val="1000"/>
              </a:spcBef>
            </a:pPr>
            <a:r>
              <a:rPr b="1" spc="-10" dirty="0">
                <a:latin typeface="Arial"/>
                <a:cs typeface="Arial"/>
              </a:rPr>
              <a:t>Sentiment </a:t>
            </a:r>
            <a:r>
              <a:rPr b="1" spc="-5" dirty="0">
                <a:latin typeface="Arial"/>
                <a:cs typeface="Arial"/>
              </a:rPr>
              <a:t>Analysis confusion matrix </a:t>
            </a:r>
            <a:r>
              <a:rPr b="1" dirty="0">
                <a:latin typeface="Arial"/>
                <a:cs typeface="Arial"/>
              </a:rPr>
              <a:t>(Accuracy, </a:t>
            </a:r>
            <a:r>
              <a:rPr b="1" spc="-10" dirty="0">
                <a:latin typeface="Arial"/>
                <a:cs typeface="Arial"/>
              </a:rPr>
              <a:t>Precision,  </a:t>
            </a:r>
            <a:r>
              <a:rPr b="1" spc="-5" dirty="0">
                <a:latin typeface="Arial"/>
                <a:cs typeface="Arial"/>
              </a:rPr>
              <a:t>Recall </a:t>
            </a:r>
            <a:r>
              <a:rPr b="1" dirty="0">
                <a:latin typeface="Arial"/>
                <a:cs typeface="Arial"/>
              </a:rPr>
              <a:t>,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F1-score)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860601"/>
            <a:ext cx="6324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Methods – Pre-processing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445437" y="1991880"/>
            <a:ext cx="9661525" cy="252966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marR="52705" indent="-228600">
              <a:lnSpc>
                <a:spcPct val="110700"/>
              </a:lnSpc>
              <a:spcBef>
                <a:spcPts val="120"/>
              </a:spcBef>
              <a:buClr>
                <a:srgbClr val="5BD4FF"/>
              </a:buClr>
              <a:buSzPct val="125925"/>
              <a:buFont typeface="Wingdings"/>
              <a:buChar char=""/>
              <a:tabLst>
                <a:tab pos="495300" algn="l"/>
              </a:tabLst>
            </a:pPr>
            <a:r>
              <a:rPr lang="en-US" sz="2700" b="1" spc="-5" dirty="0">
                <a:solidFill>
                  <a:srgbClr val="FFFFFF"/>
                </a:solidFill>
                <a:latin typeface="Arial"/>
                <a:cs typeface="Arial"/>
              </a:rPr>
              <a:t>Preprocessing involves – After loading the data, checking for duplicate tweets, checking class balance, cleaning the tweet text, checking for duplicate tweets after tweet cleaning. </a:t>
            </a:r>
            <a:endParaRPr sz="2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"/>
            </a:pPr>
            <a:endParaRPr sz="43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26C5-FEB3-A5D9-B708-76C34184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685800"/>
            <a:ext cx="4978402" cy="1107996"/>
          </a:xfrm>
        </p:spPr>
        <p:txBody>
          <a:bodyPr/>
          <a:lstStyle/>
          <a:p>
            <a:r>
              <a:rPr lang="en-US" dirty="0"/>
              <a:t>Tweet Length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01644-BCF0-30E8-F48C-E100F4945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991" y="1937657"/>
            <a:ext cx="5402809" cy="2492990"/>
          </a:xfrm>
        </p:spPr>
        <p:txBody>
          <a:bodyPr/>
          <a:lstStyle/>
          <a:p>
            <a:r>
              <a:rPr lang="en-US" dirty="0"/>
              <a:t>Here, we basically plot tweets based on their counts and remove tweets that are too short (less than 4 words) and that are too long ( more than 100 words ).</a:t>
            </a:r>
          </a:p>
          <a:p>
            <a:endParaRPr lang="en-US" dirty="0"/>
          </a:p>
          <a:p>
            <a:r>
              <a:rPr lang="en-US" dirty="0"/>
              <a:t>This results in the number of samples after removing too short and too long tweets to be equal to 37113 rows.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1758F-6A27-C8D9-60D9-B402E0A06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01" y="1959428"/>
            <a:ext cx="5082309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52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</TotalTime>
  <Words>1184</Words>
  <Application>Microsoft Office PowerPoint</Application>
  <PresentationFormat>Widescreen</PresentationFormat>
  <Paragraphs>77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Carlito</vt:lpstr>
      <vt:lpstr>Wingdings</vt:lpstr>
      <vt:lpstr>Office Theme</vt:lpstr>
      <vt:lpstr>PowerPoint Presentation</vt:lpstr>
      <vt:lpstr>PROJECT OBJECTIVES</vt:lpstr>
      <vt:lpstr>STATEMENT OF VALUE</vt:lpstr>
      <vt:lpstr>SOCIAL MEDIA &amp; CYBERBULLYING  IN US DURING COVID19</vt:lpstr>
      <vt:lpstr>REVIEW OF THE STATE OF THE ART AND  RELEVANT WORKS</vt:lpstr>
      <vt:lpstr>APPROACH</vt:lpstr>
      <vt:lpstr>EVALUATION METHODOLOGY</vt:lpstr>
      <vt:lpstr>Methods – Pre-processing</vt:lpstr>
      <vt:lpstr>Tweet Length Analysis</vt:lpstr>
      <vt:lpstr>Tweet Length Analysis</vt:lpstr>
      <vt:lpstr>Naïve Bayes baseline model: As a simple baseline model</vt:lpstr>
      <vt:lpstr>Custom Bidirectional LSTM</vt:lpstr>
      <vt:lpstr>LSTM Modeling</vt:lpstr>
      <vt:lpstr>BERT Classification</vt:lpstr>
      <vt:lpstr>Cyberbullying Tweets Bar Graphs for Different Categories </vt:lpstr>
      <vt:lpstr>PowerPoint Presentation</vt:lpstr>
      <vt:lpstr>Cyberbullying Tweets Bar Graphs for Different Categories </vt:lpstr>
      <vt:lpstr>Parallel Coordinate Graph</vt:lpstr>
      <vt:lpstr>Network Analysis Graphs</vt:lpstr>
      <vt:lpstr>Network Analysis Graphs</vt:lpstr>
      <vt:lpstr>Network Analysis Graphs</vt:lpstr>
      <vt:lpstr>Plotting Bar Graphs to represent degree of each node in each category</vt:lpstr>
      <vt:lpstr>Plotting Bar Graphs to represent degree of each node in each category</vt:lpstr>
      <vt:lpstr>Plotting the degree of each node in each category</vt:lpstr>
      <vt:lpstr>Plotting Bar Graphs to represent degree of each node in each category</vt:lpstr>
      <vt:lpstr>Plotting Bar Graphs to represent degree of each node in each category</vt:lpstr>
      <vt:lpstr>REFERENCES &amp; RELEVANT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of Social Media as Screening for Suicide RiSK, depression &amp; cyberbullying</dc:title>
  <dc:creator>vidhya ranganathan</dc:creator>
  <cp:lastModifiedBy>vidhya ranganathan</cp:lastModifiedBy>
  <cp:revision>4</cp:revision>
  <dcterms:created xsi:type="dcterms:W3CDTF">2022-05-03T06:43:18Z</dcterms:created>
  <dcterms:modified xsi:type="dcterms:W3CDTF">2022-05-13T03:36:18Z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2022-03-26T00:00:00Z</vt:filetime>
  </property>
  <property fmtid="{D5CDD505-2E9C-101B-9397-08002B2CF9AE}" pid="3" name="Creator">
    <vt:lpwstr>Aspose Ltd.</vt:lpwstr>
  </property>
  <property fmtid="{D5CDD505-2E9C-101B-9397-08002B2CF9AE}" pid="4" name="LastSaved">
    <vt:filetime>2022-05-03T00:00:00Z</vt:filetime>
  </property>
</Properties>
</file>